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080" r:id="rId1"/>
  </p:sldMasterIdLst>
  <p:notesMasterIdLst>
    <p:notesMasterId r:id="rId11"/>
  </p:notesMasterIdLst>
  <p:sldIdLst>
    <p:sldId id="256" r:id="rId2"/>
    <p:sldId id="347" r:id="rId3"/>
    <p:sldId id="259" r:id="rId4"/>
    <p:sldId id="472" r:id="rId5"/>
    <p:sldId id="473" r:id="rId6"/>
    <p:sldId id="475" r:id="rId7"/>
    <p:sldId id="476" r:id="rId8"/>
    <p:sldId id="477" r:id="rId9"/>
    <p:sldId id="314" r:id="rId10"/>
  </p:sldIdLst>
  <p:sldSz cx="9144000" cy="6858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9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43F6A-BF23-406E-8690-4B28F06AD133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5013"/>
            <a:ext cx="4897437" cy="3675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54550"/>
            <a:ext cx="5389563" cy="4410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07513"/>
            <a:ext cx="2919413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07513"/>
            <a:ext cx="2919412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20F60-AD5C-497D-8B05-2ECB4A581E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yurislingvistika.ukit.m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4005064"/>
            <a:ext cx="6400800" cy="2281456"/>
          </a:xfrm>
        </p:spPr>
        <p:txBody>
          <a:bodyPr>
            <a:noAutofit/>
          </a:bodyPr>
          <a:lstStyle/>
          <a:p>
            <a:r>
              <a:rPr lang="uz-Cyrl-UZ" sz="2800" dirty="0" smtClean="0">
                <a:solidFill>
                  <a:srgbClr val="FFFF00"/>
                </a:solidFill>
              </a:rPr>
              <a:t>филология фанлари доктори, профессор Ш.Н.КЎЧИМОВ</a:t>
            </a:r>
          </a:p>
          <a:p>
            <a:endParaRPr lang="uz-Cyrl-UZ" sz="2800" dirty="0" smtClean="0">
              <a:solidFill>
                <a:srgbClr val="FFFF00"/>
              </a:solidFill>
            </a:endParaRPr>
          </a:p>
          <a:p>
            <a:r>
              <a:rPr lang="ru-RU" sz="2800" dirty="0" smtClean="0">
                <a:solidFill>
                  <a:srgbClr val="FFFF00"/>
                </a:solidFill>
                <a:hlinkClick r:id="rId2"/>
              </a:rPr>
              <a:t> </a:t>
            </a:r>
            <a:r>
              <a:rPr lang="en-US" sz="2800" u="sng" dirty="0" smtClean="0">
                <a:solidFill>
                  <a:srgbClr val="FFFF00"/>
                </a:solidFill>
                <a:hlinkClick r:id="rId2"/>
              </a:rPr>
              <a:t>http://www.yurislingvistika.ukit.me</a:t>
            </a:r>
            <a:endParaRPr lang="en-US" sz="2800" u="sng" dirty="0" smtClean="0">
              <a:solidFill>
                <a:srgbClr val="FFFF00"/>
              </a:solidFill>
            </a:endParaRPr>
          </a:p>
          <a:p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3"/>
            <a:ext cx="7772400" cy="1092089"/>
          </a:xfrm>
        </p:spPr>
        <p:txBody>
          <a:bodyPr anchor="t">
            <a:normAutofit fontScale="90000"/>
          </a:bodyPr>
          <a:lstStyle/>
          <a:p>
            <a:r>
              <a:rPr lang="uz-Cyrl-UZ" sz="2700" b="1" dirty="0" smtClean="0">
                <a:solidFill>
                  <a:srgbClr val="FFFF00"/>
                </a:solidFill>
              </a:rPr>
              <a:t> </a:t>
            </a:r>
            <a:r>
              <a:rPr lang="uz-Cyrl-UZ" sz="4000" b="1" dirty="0" smtClean="0">
                <a:solidFill>
                  <a:srgbClr val="FFFF00"/>
                </a:solidFill>
              </a:rPr>
              <a:t/>
            </a:r>
            <a:br>
              <a:rPr lang="uz-Cyrl-UZ" sz="4000" b="1" dirty="0" smtClean="0">
                <a:solidFill>
                  <a:srgbClr val="FFFF00"/>
                </a:solidFill>
              </a:rPr>
            </a:br>
            <a:r>
              <a:rPr lang="uz-Cyrl-UZ" sz="4000" b="1" dirty="0" smtClean="0">
                <a:solidFill>
                  <a:srgbClr val="FFFF00"/>
                </a:solidFill>
              </a:rPr>
              <a:t>АННОТАЦИЯ</a:t>
            </a:r>
            <a:r>
              <a:rPr lang="uz-Cyrl-UZ" sz="4000" b="1" dirty="0" smtClean="0">
                <a:solidFill>
                  <a:srgbClr val="FFFF00"/>
                </a:solidFill>
              </a:rPr>
              <a:t> </a:t>
            </a:r>
            <a:r>
              <a:rPr lang="uz-Cyrl-UZ" sz="4000" b="1" dirty="0" smtClean="0">
                <a:solidFill>
                  <a:srgbClr val="FFFF00"/>
                </a:solidFill>
              </a:rPr>
              <a:t>ВА УНИ ЁЗИШ </a:t>
            </a:r>
            <a:br>
              <a:rPr lang="uz-Cyrl-UZ" sz="4000" b="1" dirty="0" smtClean="0">
                <a:solidFill>
                  <a:srgbClr val="FFFF00"/>
                </a:solidFill>
              </a:rPr>
            </a:br>
            <a:r>
              <a:rPr lang="uz-Cyrl-UZ" sz="4000" b="1" dirty="0" smtClean="0">
                <a:solidFill>
                  <a:srgbClr val="FFFF00"/>
                </a:solidFill>
              </a:rPr>
              <a:t>ҚОИДАЛАРИ </a:t>
            </a:r>
            <a:br>
              <a:rPr lang="uz-Cyrl-UZ" sz="4000" b="1" dirty="0" smtClean="0">
                <a:solidFill>
                  <a:srgbClr val="FFFF00"/>
                </a:solidFill>
              </a:rPr>
            </a:br>
            <a:endParaRPr lang="ru-RU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79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476672"/>
            <a:ext cx="7924800" cy="6120680"/>
          </a:xfrm>
        </p:spPr>
        <p:txBody>
          <a:bodyPr/>
          <a:lstStyle/>
          <a:p>
            <a:pPr marL="0" indent="0" algn="ctr">
              <a:buNone/>
            </a:pPr>
            <a:r>
              <a:rPr lang="uz-Cyrl-UZ" sz="2800" dirty="0" smtClean="0">
                <a:solidFill>
                  <a:schemeClr val="tx2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Р Е Ж А</a:t>
            </a:r>
          </a:p>
          <a:p>
            <a:pPr marL="0" indent="0" algn="ctr">
              <a:buNone/>
            </a:pPr>
            <a:endParaRPr lang="uz-Cyrl-UZ" sz="2800" dirty="0" smtClean="0">
              <a:solidFill>
                <a:srgbClr val="FFFF00"/>
              </a:solidFill>
            </a:endParaRPr>
          </a:p>
          <a:p>
            <a:pPr>
              <a:buFont typeface="Arial" pitchFamily="34" charset="0"/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Аннотация </a:t>
            </a:r>
            <a:r>
              <a:rPr lang="uz-Cyrl-UZ" sz="2800" dirty="0" smtClean="0">
                <a:solidFill>
                  <a:srgbClr val="FFFF00"/>
                </a:solidFill>
              </a:rPr>
              <a:t>ҳақида умумий маълумот; </a:t>
            </a: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Аннотация </a:t>
            </a:r>
            <a:r>
              <a:rPr lang="uz-Cyrl-UZ" sz="2800" dirty="0" smtClean="0">
                <a:solidFill>
                  <a:srgbClr val="FFFF00"/>
                </a:solidFill>
              </a:rPr>
              <a:t>ёзишининг мақсад ва вазифалари;</a:t>
            </a:r>
          </a:p>
          <a:p>
            <a:pPr>
              <a:buFont typeface="Arial" pitchFamily="34" charset="0"/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Аннотация </a:t>
            </a:r>
            <a:r>
              <a:rPr lang="uz-Cyrl-UZ" sz="2800" dirty="0" smtClean="0">
                <a:solidFill>
                  <a:srgbClr val="FFFF00"/>
                </a:solidFill>
              </a:rPr>
              <a:t>ёзишга қўйиладиган талаблар;</a:t>
            </a: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Аннотация </a:t>
            </a:r>
            <a:r>
              <a:rPr lang="uz-Cyrl-UZ" sz="2800" dirty="0" smtClean="0">
                <a:solidFill>
                  <a:srgbClr val="FFFF00"/>
                </a:solidFill>
              </a:rPr>
              <a:t>намунаси.</a:t>
            </a:r>
          </a:p>
          <a:p>
            <a:pPr>
              <a:buAutoNum type="arabicPeriod"/>
            </a:pPr>
            <a:endParaRPr lang="uz-Cyrl-UZ" sz="2400" dirty="0" smtClean="0">
              <a:solidFill>
                <a:srgbClr val="FFFF00"/>
              </a:solidFill>
            </a:endParaRPr>
          </a:p>
          <a:p>
            <a:pPr>
              <a:buAutoNum type="arabicPeriod"/>
            </a:pPr>
            <a:endParaRPr lang="uz-Cyrl-UZ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116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714356"/>
            <a:ext cx="7924800" cy="5000644"/>
          </a:xfrm>
        </p:spPr>
        <p:txBody>
          <a:bodyPr>
            <a:normAutofit/>
          </a:bodyPr>
          <a:lstStyle/>
          <a:p>
            <a:endParaRPr lang="ru-RU" sz="22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uz-Cyrl-UZ" sz="3600" dirty="0" smtClean="0">
                <a:solidFill>
                  <a:schemeClr val="tx2"/>
                </a:solidFill>
              </a:rPr>
              <a:t> </a:t>
            </a:r>
            <a:endParaRPr lang="uz-Cyrl-UZ" sz="32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endParaRPr lang="uz-Cyrl-UZ" sz="36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uz-Cyrl-UZ" sz="3600" dirty="0" smtClean="0">
                <a:solidFill>
                  <a:srgbClr val="FFFF00"/>
                </a:solidFill>
              </a:rPr>
              <a:t>“Аннотация” </a:t>
            </a:r>
            <a:r>
              <a:rPr lang="uz-Cyrl-UZ" sz="3600" dirty="0" smtClean="0">
                <a:solidFill>
                  <a:srgbClr val="FFFF00"/>
                </a:solidFill>
              </a:rPr>
              <a:t>деганда нимани </a:t>
            </a:r>
          </a:p>
          <a:p>
            <a:pPr algn="ctr">
              <a:buNone/>
            </a:pPr>
            <a:r>
              <a:rPr lang="uz-Cyrl-UZ" sz="3600" dirty="0" smtClean="0">
                <a:solidFill>
                  <a:srgbClr val="FFFF00"/>
                </a:solidFill>
              </a:rPr>
              <a:t>тушунасиз?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431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428604"/>
            <a:ext cx="7924800" cy="5286396"/>
          </a:xfrm>
        </p:spPr>
        <p:txBody>
          <a:bodyPr>
            <a:normAutofit fontScale="77500" lnSpcReduction="20000"/>
          </a:bodyPr>
          <a:lstStyle/>
          <a:p>
            <a:endParaRPr lang="uz-Cyrl-UZ" sz="3600" dirty="0" smtClean="0">
              <a:solidFill>
                <a:srgbClr val="FFFF00"/>
              </a:solidFill>
            </a:endParaRPr>
          </a:p>
          <a:p>
            <a:pPr algn="just"/>
            <a:r>
              <a:rPr lang="uz-Cyrl-UZ" sz="3600" dirty="0" smtClean="0">
                <a:solidFill>
                  <a:srgbClr val="FFFF00"/>
                </a:solidFill>
              </a:rPr>
              <a:t>Аннотация  </a:t>
            </a:r>
            <a:r>
              <a:rPr lang="uz-Cyrl-UZ" sz="3600" dirty="0" smtClean="0">
                <a:solidFill>
                  <a:srgbClr val="FFFF00"/>
                </a:solidFill>
              </a:rPr>
              <a:t>- бирор бир </a:t>
            </a:r>
            <a:r>
              <a:rPr lang="uz-Cyrl-UZ" sz="3600" dirty="0" smtClean="0">
                <a:solidFill>
                  <a:srgbClr val="FFFF00"/>
                </a:solidFill>
              </a:rPr>
              <a:t>рисола ёки  мақоланинг қисқача  тавсифи   </a:t>
            </a:r>
          </a:p>
          <a:p>
            <a:pPr algn="just"/>
            <a:r>
              <a:rPr lang="uz-Cyrl-UZ" sz="3600" dirty="0" smtClean="0">
                <a:solidFill>
                  <a:srgbClr val="FFFF00"/>
                </a:solidFill>
              </a:rPr>
              <a:t>Аннотация нашр этилган асарнинг асосий мавзусини, ўзига хос муҳим хусусиятларини, янгиликларини, асосий қоидаларини ўзида акс эттиради.</a:t>
            </a:r>
          </a:p>
          <a:p>
            <a:pPr algn="just"/>
            <a:r>
              <a:rPr lang="uz-Cyrl-UZ" sz="3600" dirty="0" smtClean="0">
                <a:solidFill>
                  <a:srgbClr val="FFFF00"/>
                </a:solidFill>
              </a:rPr>
              <a:t>Аннотация  илмий журналларда чоп этилаётган мақолалар ҳақида (хорижий тилларда ҳам)  берилиши мумкин. </a:t>
            </a:r>
          </a:p>
          <a:p>
            <a:pPr algn="just"/>
            <a:endParaRPr lang="uz-Cyrl-UZ" sz="2800" dirty="0" smtClean="0">
              <a:solidFill>
                <a:srgbClr val="FFFF00"/>
              </a:solidFill>
            </a:endParaRPr>
          </a:p>
          <a:p>
            <a:pPr algn="just"/>
            <a:r>
              <a:rPr lang="uz-Cyrl-UZ" sz="2800" dirty="0" smtClean="0">
                <a:solidFill>
                  <a:srgbClr val="FFFF00"/>
                </a:solidFill>
              </a:rPr>
              <a:t>Эслатма: Аннотация  “рюземе” дею юритилади</a:t>
            </a:r>
            <a:endParaRPr lang="uz-Cyrl-UZ" sz="2800" dirty="0" smtClean="0">
              <a:solidFill>
                <a:srgbClr val="FFFF00"/>
              </a:solidFill>
            </a:endParaRPr>
          </a:p>
          <a:p>
            <a:endParaRPr lang="uz-Cyrl-UZ" sz="2800" dirty="0" smtClean="0">
              <a:solidFill>
                <a:srgbClr val="FFFF00"/>
              </a:solidFill>
            </a:endParaRPr>
          </a:p>
          <a:p>
            <a:endParaRPr lang="uz-Cyrl-UZ" sz="3600" dirty="0" smtClean="0">
              <a:solidFill>
                <a:srgbClr val="FFFF00"/>
              </a:solidFill>
            </a:endParaRPr>
          </a:p>
          <a:p>
            <a:endParaRPr lang="uz-Cyrl-UZ" sz="3600" dirty="0" smtClean="0">
              <a:solidFill>
                <a:srgbClr val="FFFF00"/>
              </a:solidFill>
            </a:endParaRPr>
          </a:p>
          <a:p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sz="quarter" idx="13"/>
          </p:nvPr>
        </p:nvSpPr>
        <p:spPr>
          <a:xfrm>
            <a:off x="357158" y="285750"/>
            <a:ext cx="8429684" cy="6215063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 smtClean="0">
                <a:solidFill>
                  <a:srgbClr val="FFFF00"/>
                </a:solidFill>
              </a:rPr>
              <a:t>Аннотациянинг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мақсад 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вазифаси</a:t>
            </a:r>
            <a:r>
              <a:rPr lang="ru-RU" sz="3200" dirty="0" smtClean="0">
                <a:solidFill>
                  <a:srgbClr val="FFFF00"/>
                </a:solidFill>
              </a:rPr>
              <a:t>:</a:t>
            </a:r>
          </a:p>
          <a:p>
            <a:pPr algn="ctr"/>
            <a:endParaRPr lang="ru-RU" sz="3200" dirty="0" smtClean="0">
              <a:solidFill>
                <a:srgbClr val="FFFF00"/>
              </a:solidFill>
            </a:endParaRPr>
          </a:p>
          <a:p>
            <a:r>
              <a:rPr lang="ru-RU" sz="3200" dirty="0" err="1" smtClean="0">
                <a:solidFill>
                  <a:srgbClr val="FFFF00"/>
                </a:solidFill>
              </a:rPr>
              <a:t>а</a:t>
            </a:r>
            <a:r>
              <a:rPr lang="ru-RU" sz="3200" dirty="0" err="1" smtClean="0">
                <a:solidFill>
                  <a:srgbClr val="FFFF00"/>
                </a:solidFill>
              </a:rPr>
              <a:t>сарнинг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асосий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мазмуни</a:t>
            </a:r>
            <a:r>
              <a:rPr lang="ru-RU" sz="3200" dirty="0" smtClean="0">
                <a:solidFill>
                  <a:srgbClr val="FFFF00"/>
                </a:solidFill>
              </a:rPr>
              <a:t>, </a:t>
            </a:r>
            <a:r>
              <a:rPr lang="ru-RU" sz="3200" dirty="0" err="1" smtClean="0">
                <a:solidFill>
                  <a:srgbClr val="FFFF00"/>
                </a:solidFill>
              </a:rPr>
              <a:t>унда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ёритилган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энг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муҳим масалалар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ҳақида китобхонни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хабардор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қилиш </a:t>
            </a:r>
            <a:r>
              <a:rPr lang="ru-RU" sz="3200" dirty="0" smtClean="0">
                <a:solidFill>
                  <a:srgbClr val="FFFF00"/>
                </a:solidFill>
              </a:rPr>
              <a:t>;</a:t>
            </a:r>
            <a:endParaRPr lang="ru-RU" sz="3200" dirty="0" smtClean="0">
              <a:solidFill>
                <a:srgbClr val="FFFF00"/>
              </a:solidFill>
            </a:endParaRPr>
          </a:p>
          <a:p>
            <a:r>
              <a:rPr lang="ru-RU" sz="3200" dirty="0" err="1" smtClean="0">
                <a:solidFill>
                  <a:srgbClr val="FFFF00"/>
                </a:solidFill>
              </a:rPr>
              <a:t>асарнинг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тўлиқ матни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билан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танишиш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ёки</a:t>
            </a:r>
            <a:r>
              <a:rPr lang="ru-RU" sz="3200" dirty="0" smtClean="0">
                <a:solidFill>
                  <a:srgbClr val="FFFF00"/>
                </a:solidFill>
              </a:rPr>
              <a:t>  </a:t>
            </a:r>
            <a:r>
              <a:rPr lang="ru-RU" sz="3200" dirty="0" err="1" smtClean="0">
                <a:solidFill>
                  <a:srgbClr val="FFFF00"/>
                </a:solidFill>
              </a:rPr>
              <a:t>танишмаслик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ҳақида  </a:t>
            </a:r>
            <a:r>
              <a:rPr lang="ru-RU" sz="3200" dirty="0" err="1" smtClean="0">
                <a:solidFill>
                  <a:srgbClr val="FFFF00"/>
                </a:solidFill>
              </a:rPr>
              <a:t>китобхонни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огоҳлантириш</a:t>
            </a:r>
            <a:r>
              <a:rPr lang="ru-RU" sz="3200" dirty="0" err="1" smtClean="0">
                <a:solidFill>
                  <a:srgbClr val="FFFF00"/>
                </a:solidFill>
              </a:rPr>
              <a:t>;</a:t>
            </a:r>
            <a:endParaRPr lang="ru-RU" sz="32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ru-RU" sz="3200" dirty="0" smtClean="0">
                <a:solidFill>
                  <a:srgbClr val="FFFF00"/>
                </a:solidFill>
              </a:rPr>
              <a:t> </a:t>
            </a:r>
            <a:endParaRPr lang="uz-Cyrl-UZ" sz="3200" dirty="0" smtClean="0">
              <a:solidFill>
                <a:srgbClr val="FFFF00"/>
              </a:solidFill>
            </a:endParaRPr>
          </a:p>
          <a:p>
            <a:r>
              <a:rPr lang="uz-Cyrl-UZ" sz="3200" dirty="0" smtClean="0">
                <a:solidFill>
                  <a:srgbClr val="FFFF00"/>
                </a:solidFill>
              </a:rPr>
              <a:t>асарнинг кимга мўлжалланганлигини қайд этиш</a:t>
            </a:r>
            <a:r>
              <a:rPr lang="ru-RU" sz="3200" dirty="0" smtClean="0">
                <a:solidFill>
                  <a:srgbClr val="FFFF00"/>
                </a:solidFill>
              </a:rPr>
              <a:t>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z-Cyrl-UZ" dirty="0" smtClean="0">
                <a:solidFill>
                  <a:srgbClr val="FFFF00"/>
                </a:solidFill>
              </a:rPr>
              <a:t>Аннотация ёзишга қўйиладиган </a:t>
            </a:r>
            <a:br>
              <a:rPr lang="uz-Cyrl-UZ" dirty="0" smtClean="0">
                <a:solidFill>
                  <a:srgbClr val="FFFF00"/>
                </a:solidFill>
              </a:rPr>
            </a:br>
            <a:r>
              <a:rPr lang="uz-Cyrl-UZ" dirty="0" smtClean="0">
                <a:solidFill>
                  <a:srgbClr val="FFFF00"/>
                </a:solidFill>
              </a:rPr>
              <a:t>талаблар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686320"/>
          </a:xfrm>
        </p:spPr>
        <p:txBody>
          <a:bodyPr>
            <a:normAutofit/>
          </a:bodyPr>
          <a:lstStyle/>
          <a:p>
            <a:pPr algn="just"/>
            <a:r>
              <a:rPr lang="uz-Cyrl-UZ" sz="3200" dirty="0" smtClean="0">
                <a:solidFill>
                  <a:srgbClr val="FFFF00"/>
                </a:solidFill>
              </a:rPr>
              <a:t>асарнинг асосий мазмуни, унда ёритилган муҳим масалалар, унинг кимга мўлжалланганлиги ҳақида китобхонга тўлиқ маълумот бериши зарур;</a:t>
            </a:r>
          </a:p>
          <a:p>
            <a:pPr algn="just"/>
            <a:r>
              <a:rPr lang="uz-Cyrl-UZ" sz="3200" dirty="0" smtClean="0">
                <a:solidFill>
                  <a:srgbClr val="FFFF00"/>
                </a:solidFill>
              </a:rPr>
              <a:t>фикр ўта аниқ, равон, қисқа, содда ва лўнда ифодаланиши лозим;</a:t>
            </a:r>
          </a:p>
          <a:p>
            <a:pPr algn="just"/>
            <a:r>
              <a:rPr lang="uz-Cyrl-UZ" sz="3200" dirty="0" smtClean="0">
                <a:solidFill>
                  <a:srgbClr val="FFFF00"/>
                </a:solidFill>
              </a:rPr>
              <a:t>о</a:t>
            </a:r>
            <a:r>
              <a:rPr lang="uz-Cyrl-UZ" sz="3200" dirty="0" smtClean="0">
                <a:solidFill>
                  <a:srgbClr val="FFFF00"/>
                </a:solidFill>
              </a:rPr>
              <a:t>ртиқча сўз ва жумлалар ишлатилмаслиги керак; </a:t>
            </a:r>
            <a:endParaRPr lang="uz-Cyrl-UZ" sz="3200" dirty="0" smtClean="0">
              <a:solidFill>
                <a:srgbClr val="FFFF00"/>
              </a:solidFill>
            </a:endParaRPr>
          </a:p>
          <a:p>
            <a:endParaRPr lang="uz-Cyrl-UZ" sz="3200" dirty="0" smtClean="0">
              <a:solidFill>
                <a:srgbClr val="FFFF00"/>
              </a:solidFill>
            </a:endParaRPr>
          </a:p>
          <a:p>
            <a:endParaRPr lang="uz-Cyrl-UZ" sz="3200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14282" y="285728"/>
            <a:ext cx="8715436" cy="6215106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92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Аннотация </a:t>
            </a:r>
            <a:r>
              <a:rPr lang="ru-RU" sz="92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намунаси</a:t>
            </a:r>
            <a:endParaRPr lang="ru-RU" sz="9200" dirty="0" smtClean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algn="ctr">
              <a:buNone/>
            </a:pPr>
            <a:r>
              <a:rPr lang="en-US" sz="92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  </a:t>
            </a:r>
            <a:endParaRPr lang="ru-RU" sz="9200" dirty="0" smtClean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algn="ctr">
              <a:buNone/>
            </a:pPr>
            <a:r>
              <a:rPr lang="en-US" sz="92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Филология фанлари доктори Ш.Н.Кўчимовнинг “Юридик тил назарияси ва амалиёти” монографияси аннотацияси </a:t>
            </a:r>
          </a:p>
          <a:p>
            <a:pPr algn="just"/>
            <a:endParaRPr lang="uz-Cyrl-UZ" sz="9200" dirty="0" smtClean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algn="just">
              <a:buNone/>
            </a:pPr>
            <a:r>
              <a:rPr lang="en-US" sz="92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  </a:t>
            </a:r>
            <a:endParaRPr lang="uz-Cyrl-UZ" sz="9200" dirty="0" smtClean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algn="just"/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    Мазкур 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монографияда ҳуқуқ ва тил, улар ўртасидаги ўзаро муносабат, юридик тил, юридик терминлар (атамалар), қонунчилик услубияти  масалалари илмий-назарий жиҳатдан таҳлил этилади. 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Асосий эътибор қонун тили, қонунчилик техникаси масалаларига қаратилади.</a:t>
            </a:r>
          </a:p>
          <a:p>
            <a:pPr algn="just">
              <a:buNone/>
            </a:pP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 </a:t>
            </a:r>
            <a:endParaRPr lang="ru-RU" sz="9200" dirty="0" smtClean="0">
              <a:solidFill>
                <a:srgbClr val="FFFF00"/>
              </a:solidFill>
              <a:latin typeface="+mj-lt"/>
            </a:endParaRPr>
          </a:p>
          <a:p>
            <a:pPr algn="just"/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   Мазкур 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монография ҳуқуқшунос ва тилшунос олимлар, юридик олий ўқув юрти ўқитувчилари ва талабалари </a:t>
            </a:r>
            <a:r>
              <a:rPr lang="uz-Cyrl-UZ" sz="9200" dirty="0" smtClean="0">
                <a:solidFill>
                  <a:srgbClr val="FFFF00"/>
                </a:solidFill>
                <a:latin typeface="+mj-lt"/>
              </a:rPr>
              <a:t>учун мўлжалланган. </a:t>
            </a:r>
            <a:endParaRPr lang="ru-RU" sz="9200" dirty="0" smtClean="0">
              <a:solidFill>
                <a:srgbClr val="FFFF00"/>
              </a:solidFill>
              <a:latin typeface="+mj-lt"/>
            </a:endParaRPr>
          </a:p>
          <a:p>
            <a:pPr algn="just" hangingPunct="0">
              <a:buNone/>
            </a:pPr>
            <a:r>
              <a:rPr lang="en-US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uz-Cyrl-UZ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endParaRPr lang="ru-RU" sz="10800" dirty="0" smtClean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algn="ctr"/>
            <a:endParaRPr lang="ru-RU" sz="6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uz-Cyrl-UZ" dirty="0" smtClean="0"/>
          </a:p>
          <a:p>
            <a:endParaRPr lang="uz-Cyrl-UZ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00034" y="357166"/>
            <a:ext cx="8286808" cy="6286544"/>
          </a:xfrm>
        </p:spPr>
        <p:txBody>
          <a:bodyPr/>
          <a:lstStyle/>
          <a:p>
            <a:pPr algn="just" hangingPunct="0">
              <a:buNone/>
            </a:pP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uz-Cyrl-UZ" sz="2000" dirty="0" smtClean="0">
                <a:solidFill>
                  <a:srgbClr val="FFFF00"/>
                </a:solidFill>
                <a:cs typeface="Times New Roman" pitchFamily="18" charset="0"/>
              </a:rPr>
              <a:t>Филология фанлари доктори Ш.Н.Кўчимовнинг </a:t>
            </a:r>
            <a:r>
              <a:rPr lang="uz-Cyrl-UZ" sz="2000" dirty="0" smtClean="0">
                <a:solidFill>
                  <a:srgbClr val="FFFF00"/>
                </a:solidFill>
                <a:cs typeface="Times New Roman" pitchFamily="18" charset="0"/>
              </a:rPr>
              <a:t>“Ўзбек тили ва адабиёти” журналининг 2017 йил 5</a:t>
            </a:r>
            <a:r>
              <a:rPr lang="en-US" sz="2000" dirty="0" smtClean="0">
                <a:solidFill>
                  <a:srgbClr val="FFFF00"/>
                </a:solidFill>
                <a:cs typeface="Times New Roman" pitchFamily="18" charset="0"/>
              </a:rPr>
              <a:t>-</a:t>
            </a:r>
            <a:r>
              <a:rPr lang="uz-Cyrl-UZ" sz="2000" dirty="0" smtClean="0">
                <a:solidFill>
                  <a:srgbClr val="FFFF00"/>
                </a:solidFill>
                <a:cs typeface="Times New Roman" pitchFamily="18" charset="0"/>
              </a:rPr>
              <a:t>сонида нашр этилган “Ўзбекистонда тил сиёсатининг илмий</a:t>
            </a:r>
            <a:r>
              <a:rPr lang="en-US" sz="2000" dirty="0" smtClean="0">
                <a:solidFill>
                  <a:srgbClr val="FFFF00"/>
                </a:solidFill>
                <a:cs typeface="Times New Roman" pitchFamily="18" charset="0"/>
              </a:rPr>
              <a:t>–</a:t>
            </a:r>
            <a:r>
              <a:rPr lang="uz-Cyrl-UZ" sz="2000" dirty="0" smtClean="0">
                <a:solidFill>
                  <a:srgbClr val="FFFF00"/>
                </a:solidFill>
                <a:cs typeface="Times New Roman" pitchFamily="18" charset="0"/>
              </a:rPr>
              <a:t>назарий масалалари” мавзуидаги мақоласи  аннотацияси </a:t>
            </a:r>
          </a:p>
          <a:p>
            <a:pPr algn="ctr">
              <a:buNone/>
            </a:pPr>
            <a:endParaRPr lang="uz-Cyrl-UZ" sz="2400" dirty="0" smtClean="0">
              <a:solidFill>
                <a:srgbClr val="FFFF00"/>
              </a:solidFill>
              <a:cs typeface="Times New Roman" pitchFamily="18" charset="0"/>
            </a:endParaRPr>
          </a:p>
          <a:p>
            <a:pPr algn="just">
              <a:buNone/>
            </a:pPr>
            <a:r>
              <a:rPr lang="uz-Cyrl-UZ" sz="2400" dirty="0" smtClean="0">
                <a:solidFill>
                  <a:srgbClr val="FFFF00"/>
                </a:solidFill>
                <a:cs typeface="Times New Roman" pitchFamily="18" charset="0"/>
              </a:rPr>
              <a:t>           Мазкур мақолада Ўзбекистонда тил сиёсати, унинг норматив</a:t>
            </a:r>
            <a:r>
              <a:rPr lang="en-US" sz="2400" dirty="0" smtClean="0">
                <a:solidFill>
                  <a:srgbClr val="FFFF00"/>
                </a:solidFill>
                <a:cs typeface="Times New Roman" pitchFamily="18" charset="0"/>
              </a:rPr>
              <a:t>-</a:t>
            </a:r>
            <a:r>
              <a:rPr lang="uz-Cyrl-UZ" sz="2400" dirty="0" smtClean="0">
                <a:solidFill>
                  <a:srgbClr val="FFFF00"/>
                </a:solidFill>
                <a:cs typeface="Times New Roman" pitchFamily="18" charset="0"/>
              </a:rPr>
              <a:t>ҳуқуқий асослари, дунё тиллари ва унда ўзбек тилининг тутган мавқеи, она тилимизнинг давлат тили сифатидаги ўрни ва роли, уни янада такомиллаштиришнинг илмий, амалий ва таълимий масалалари ҳақида фикр юритилади.</a:t>
            </a:r>
            <a:endParaRPr lang="uz-Cyrl-UZ" sz="2400" dirty="0" smtClean="0">
              <a:solidFill>
                <a:srgbClr val="FFFF00"/>
              </a:solidFill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 algn="ctr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ЭЪТИБОРИНГИЗ УЧУН </a:t>
            </a:r>
          </a:p>
          <a:p>
            <a:pPr marL="0" indent="0" algn="ctr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РАҲМАТ!!!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515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1768</TotalTime>
  <Words>332</Words>
  <Application>Microsoft Office PowerPoint</Application>
  <PresentationFormat>Экран (4:3)</PresentationFormat>
  <Paragraphs>57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Горизонт</vt:lpstr>
      <vt:lpstr>  АННОТАЦИЯ ВА УНИ ЁЗИШ  ҚОИДАЛАРИ  </vt:lpstr>
      <vt:lpstr>Слайд 2</vt:lpstr>
      <vt:lpstr> </vt:lpstr>
      <vt:lpstr>Слайд 4</vt:lpstr>
      <vt:lpstr>Слайд 5</vt:lpstr>
      <vt:lpstr>Аннотация ёзишга қўйиладиган  талаблар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ИЖРО ИНТИЗОМИ ВА ҲУЖЖАТЛАР БИЛАН ИШЛАШДА ИШ ЮРИТИШНИ  ТАШКИЛ ҚИЛИШ</dc:title>
  <dc:creator>Shukhrat Kuchimov</dc:creator>
  <cp:lastModifiedBy>Пользователь</cp:lastModifiedBy>
  <cp:revision>381</cp:revision>
  <cp:lastPrinted>2014-12-02T13:17:35Z</cp:lastPrinted>
  <dcterms:created xsi:type="dcterms:W3CDTF">2014-09-24T07:53:02Z</dcterms:created>
  <dcterms:modified xsi:type="dcterms:W3CDTF">2018-03-27T14:07:01Z</dcterms:modified>
</cp:coreProperties>
</file>